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95" r:id="rId2"/>
    <p:sldId id="256" r:id="rId3"/>
    <p:sldId id="257" r:id="rId4"/>
    <p:sldId id="261" r:id="rId5"/>
    <p:sldId id="259" r:id="rId6"/>
    <p:sldId id="260" r:id="rId7"/>
    <p:sldId id="258" r:id="rId8"/>
    <p:sldId id="262" r:id="rId9"/>
    <p:sldId id="263" r:id="rId10"/>
    <p:sldId id="275" r:id="rId11"/>
    <p:sldId id="264" r:id="rId12"/>
    <p:sldId id="265" r:id="rId13"/>
    <p:sldId id="266" r:id="rId14"/>
    <p:sldId id="276" r:id="rId15"/>
    <p:sldId id="267" r:id="rId16"/>
    <p:sldId id="268" r:id="rId17"/>
    <p:sldId id="270" r:id="rId18"/>
    <p:sldId id="277" r:id="rId19"/>
    <p:sldId id="269" r:id="rId20"/>
    <p:sldId id="278" r:id="rId21"/>
    <p:sldId id="279" r:id="rId22"/>
    <p:sldId id="280" r:id="rId23"/>
    <p:sldId id="281" r:id="rId24"/>
    <p:sldId id="294" r:id="rId25"/>
    <p:sldId id="282" r:id="rId26"/>
    <p:sldId id="284" r:id="rId27"/>
    <p:sldId id="283" r:id="rId28"/>
    <p:sldId id="286" r:id="rId29"/>
    <p:sldId id="287" r:id="rId30"/>
    <p:sldId id="288" r:id="rId31"/>
    <p:sldId id="289" r:id="rId32"/>
    <p:sldId id="290" r:id="rId33"/>
    <p:sldId id="291" r:id="rId34"/>
    <p:sldId id="292" r:id="rId35"/>
    <p:sldId id="293" r:id="rId3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png>
</file>

<file path=ppt/media/image27.jpe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1E2074-33BD-4093-9B78-D53EB3D13198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0CB47-D796-44F2-AC78-677B9951EF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8661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662BF4-7013-37B5-FD19-F4DAE9704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0021FE3-3513-03B9-C662-AB5EC1EEE2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FE6CABC-B8CA-B52B-ED57-17E33C79C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C4D7B56-42C3-944B-2B44-068464B64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70CAAD1-7958-54AD-106B-55D761A1B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1126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9B6E84-E01E-A7BE-7F7C-B863C5814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D1FCB32-2F1F-7783-3F95-5C039856BA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E2B2B8C-B97D-AA5B-850F-B4ECB4C4C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B3AC2AA-9950-B8C9-8E59-A3E244C90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0F3A47-F3AC-F27C-B612-F56C86BC2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0470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5047014-9CB3-E9DE-0A25-59C274642E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52AD17-96DA-7B1E-2570-A76E003198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3460232-0317-9FCF-7BE1-C0443531E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B3EE93-9CA4-87E8-A0C9-7A3037E6B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7DB52FD-709C-6CB3-8C1D-69E8D21B3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4331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EA9109-4F86-5089-E4A4-9C5A1EE59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CC9E796-96A8-13C0-BBE7-D49D15F6E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5E5300D-17C3-5945-62F6-EE0F60DEE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B236DB-D4C1-2470-AA9C-8A2FCD1E8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95D05D-F6AC-02B0-7D2C-5105FD441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365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CE9211-E69C-44A4-3A92-564AD5FA8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F002166-8723-CF11-E5F9-162DD0AB4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65B37B-FA95-A1DB-530B-9569B485F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61B0BA-FFCB-2512-0F68-B9C62CF5F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B1D30A-0CD8-B10B-8EEC-D1A8010E2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0656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2870C8-D4C8-3FDF-3983-58E867CBC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F3B98A-1EDD-2519-7538-F67415B6A4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189F155-0609-D4EB-224B-3465C9B32D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1A7C43-9386-9124-FC5C-AFBC6324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DCCBED-3C66-47BD-32BC-8D431A8A5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4B49B0A-0E21-18F0-7AE4-B56DE0C44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9729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876F5B-DEFE-FCD5-05AC-90B6E8FD8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80F4A8-99FB-86ED-2007-00C8F252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CBA10C1-F33A-791E-BB18-8DE3E2BE2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6C7E054-D599-6BC3-28C8-02F1C86D07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BF42B2C-E766-43A2-03B2-15D64B703F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53B19F9-77DF-4CC9-0C62-EC07A641F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DBC16E5-03AA-86AD-5041-981629FEC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C1401B5-52A7-EE97-E35C-0E18BB303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0109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743338-A7E2-A262-74F5-40A49F53E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64E65E0-A9B4-C480-9F32-770119A74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89BB281-EB2D-1DA0-8F50-E632F0822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7AF4B57-6CC3-65F6-ABE1-3BAEF41E5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398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12FBC62-172E-3CC7-A284-380018A87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84A74E2-8C1D-81E4-8F63-3445D526D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33BDB03-EB88-223C-642F-D36CAA992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7859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A9DAC5-05E6-AD7D-C60A-890C705BE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53EBFB5-2635-CEB9-65B9-3FC6540CA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0B46283-E988-3E58-91A3-1E18922ED5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39DBBE8-D995-670C-1580-AE797FB05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C1CB45D-F698-F02E-BF25-9D6620075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F791D88-3919-2E21-B238-376F35DD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9798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AAFDD0-727B-7362-61F2-5785625C4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DD6CDBE-AD22-ECAC-8A7C-A1CF2664A5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1919CE-3BE3-4340-9FF9-B7FF701820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66DDA1B-268B-F7EB-0177-551E2A656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BB1CAD5-1BA4-06CC-3287-D3B71C608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85889E0-5D4E-A47D-FE63-E93BF0BD1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8486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B08E86-9FC6-B231-EF30-FB6447C43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8424342-DF15-0D16-9A30-86ED6D0DE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DAD6948-5AE3-EA8A-2304-7479C08D88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5C212-0096-4947-A1C7-4E4924B880DB}" type="datetimeFigureOut">
              <a:rPr lang="ru-RU" smtClean="0"/>
              <a:t>26.02.2024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238215-4625-560F-439F-6D2C8DD710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4268D13-4E06-146C-807B-B391347FA5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3BF09-1AFB-458E-B0BE-CC93873407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211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630171" y="1042033"/>
            <a:ext cx="10931658" cy="273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ru-RU" sz="4400" dirty="0"/>
              <a:t>Программные инструменты анализа данных в задачах ИБ</a:t>
            </a:r>
            <a:endParaRPr sz="44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ru" dirty="0"/>
              <a:t>Занятие №</a:t>
            </a:r>
            <a:r>
              <a:rPr lang="en-US" dirty="0"/>
              <a:t>5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B7C4D-2A9A-FE7E-00C3-27B957B54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Больше == лучше?</a:t>
            </a:r>
            <a:r>
              <a:rPr lang="en-US" dirty="0"/>
              <a:t> </a:t>
            </a:r>
            <a:r>
              <a:rPr lang="ru-RU" dirty="0"/>
              <a:t>Да, но нет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8BEDA7F1-B976-07B1-C2A6-3ECF87B1F5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9924" y="1825625"/>
            <a:ext cx="4932151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1BC3B4-EDF3-BFAB-E672-6F5CD3145178}"/>
              </a:ext>
            </a:extLst>
          </p:cNvPr>
          <p:cNvSpPr txBox="1"/>
          <p:nvPr/>
        </p:nvSpPr>
        <p:spPr>
          <a:xfrm>
            <a:off x="1245326" y="6176963"/>
            <a:ext cx="3312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https://arxiv.org/abs/2203.15556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5491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B7C4D-2A9A-FE7E-00C3-27B957B54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2708" y="365125"/>
            <a:ext cx="2201091" cy="1325563"/>
          </a:xfrm>
        </p:spPr>
        <p:txBody>
          <a:bodyPr/>
          <a:lstStyle/>
          <a:p>
            <a:r>
              <a:rPr lang="en-US" dirty="0"/>
              <a:t>GPT-2</a:t>
            </a:r>
            <a:endParaRPr lang="ru-RU" dirty="0"/>
          </a:p>
        </p:txBody>
      </p:sp>
      <p:pic>
        <p:nvPicPr>
          <p:cNvPr id="7170" name="Picture 2" descr="undefined">
            <a:extLst>
              <a:ext uri="{FF2B5EF4-FFF2-40B4-BE49-F238E27FC236}">
                <a16:creationId xmlns:a16="http://schemas.microsoft.com/office/drawing/2014/main" id="{77CC25CF-1DD2-FCCC-B199-9449B7F27B3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04" y="40391"/>
            <a:ext cx="6476096" cy="6817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Ultraparty, магазин товаров для праздника, Сходненская улица, 35 к1, Москва  — 2ГИС">
            <a:extLst>
              <a:ext uri="{FF2B5EF4-FFF2-40B4-BE49-F238E27FC236}">
                <a16:creationId xmlns:a16="http://schemas.microsoft.com/office/drawing/2014/main" id="{474D6DBB-2DF3-A3F0-F589-C79648229C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7086" y="1690688"/>
            <a:ext cx="3483202" cy="4033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2696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FB3DA5-DA28-98D1-2CD3-4094A5722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GPT-3 Few-Shot Learning</a:t>
            </a:r>
            <a:endParaRPr lang="ru-RU" dirty="0"/>
          </a:p>
        </p:txBody>
      </p:sp>
      <p:pic>
        <p:nvPicPr>
          <p:cNvPr id="10242" name="Picture 2" descr="Image for post">
            <a:extLst>
              <a:ext uri="{FF2B5EF4-FFF2-40B4-BE49-F238E27FC236}">
                <a16:creationId xmlns:a16="http://schemas.microsoft.com/office/drawing/2014/main" id="{4459D869-24EF-C1D1-1665-B81663B6AE1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6088972" cy="3686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Image for post">
            <a:extLst>
              <a:ext uri="{FF2B5EF4-FFF2-40B4-BE49-F238E27FC236}">
                <a16:creationId xmlns:a16="http://schemas.microsoft.com/office/drawing/2014/main" id="{13C29A85-336E-4DBD-D4D4-CA9F8A8AE0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3961" y="1690688"/>
            <a:ext cx="4838855" cy="417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355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FB3DA5-DA28-98D1-2CD3-4094A5722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Zero-Shot vs Few-Shot</a:t>
            </a:r>
            <a:endParaRPr lang="ru-RU" dirty="0"/>
          </a:p>
        </p:txBody>
      </p:sp>
      <p:pic>
        <p:nvPicPr>
          <p:cNvPr id="11266" name="Picture 2" descr="few-shot-prompt">
            <a:extLst>
              <a:ext uri="{FF2B5EF4-FFF2-40B4-BE49-F238E27FC236}">
                <a16:creationId xmlns:a16="http://schemas.microsoft.com/office/drawing/2014/main" id="{7DEE3C0C-0093-866F-AAB7-7D72F1CAC98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3477" y="3513341"/>
            <a:ext cx="573405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065F882-F78C-1977-5A99-7ADB3B595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919" y="1945803"/>
            <a:ext cx="4763165" cy="1086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296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C78D85-9F17-68D1-4A68-AFB38D54E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Эмерджентность</a:t>
            </a:r>
            <a:r>
              <a:rPr lang="ru-RU" dirty="0"/>
              <a:t>: количество </a:t>
            </a:r>
            <a:r>
              <a:rPr lang="en-US" dirty="0"/>
              <a:t>=&gt; </a:t>
            </a:r>
            <a:r>
              <a:rPr lang="ru-RU" dirty="0"/>
              <a:t>качество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1D03919-A41B-8A16-7624-BDAC8CD4C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4498" y="1825625"/>
            <a:ext cx="6543004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4A022F1-68AC-9D29-4ACB-CDA5CA8982F8}"/>
              </a:ext>
            </a:extLst>
          </p:cNvPr>
          <p:cNvSpPr txBox="1"/>
          <p:nvPr/>
        </p:nvSpPr>
        <p:spPr>
          <a:xfrm>
            <a:off x="1288868" y="6311900"/>
            <a:ext cx="3681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https://arxiv.org/pdf/2206.07682.pdf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63772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Everything you want to know about ChatGPT">
            <a:extLst>
              <a:ext uri="{FF2B5EF4-FFF2-40B4-BE49-F238E27FC236}">
                <a16:creationId xmlns:a16="http://schemas.microsoft.com/office/drawing/2014/main" id="{E739CDAE-A3F4-4576-88E6-200A171FD0B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254" y="1253331"/>
            <a:ext cx="684282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1570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FB3DA5-DA28-98D1-2CD3-4094A5722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Сценарии применения </a:t>
            </a:r>
            <a:r>
              <a:rPr lang="en-US" dirty="0"/>
              <a:t>ChatGPT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C1298B-F28C-8037-FB2C-8703B0C12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Генерация текста (стихи, код, перевод…)</a:t>
            </a:r>
          </a:p>
          <a:p>
            <a:r>
              <a:rPr lang="ru-RU" dirty="0"/>
              <a:t>Генерация идей</a:t>
            </a:r>
          </a:p>
          <a:p>
            <a:r>
              <a:rPr lang="ru-RU" dirty="0"/>
              <a:t>Генерация данных</a:t>
            </a:r>
          </a:p>
          <a:p>
            <a:r>
              <a:rPr lang="ru-RU" dirty="0"/>
              <a:t>Поиск информации</a:t>
            </a:r>
          </a:p>
          <a:p>
            <a:r>
              <a:rPr lang="ru-RU" dirty="0"/>
              <a:t>Самообучение</a:t>
            </a:r>
          </a:p>
          <a:p>
            <a:r>
              <a:rPr lang="ru-RU" dirty="0"/>
              <a:t>Замена вашей старой </a:t>
            </a:r>
            <a:r>
              <a:rPr lang="en-US" dirty="0"/>
              <a:t>ML-</a:t>
            </a:r>
            <a:r>
              <a:rPr lang="ru-RU" dirty="0"/>
              <a:t>модели (но это не точно)</a:t>
            </a:r>
          </a:p>
          <a:p>
            <a:r>
              <a:rPr lang="ru-RU" dirty="0"/>
              <a:t>Просто поговорить</a:t>
            </a:r>
          </a:p>
          <a:p>
            <a:r>
              <a:rPr lang="ru-RU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12525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DA4250-1B5A-F170-C94D-6B5118B67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Prompt Engineering</a:t>
            </a:r>
            <a:endParaRPr lang="ru-RU" dirty="0"/>
          </a:p>
        </p:txBody>
      </p:sp>
      <p:pic>
        <p:nvPicPr>
          <p:cNvPr id="14340" name="Picture 4">
            <a:extLst>
              <a:ext uri="{FF2B5EF4-FFF2-40B4-BE49-F238E27FC236}">
                <a16:creationId xmlns:a16="http://schemas.microsoft.com/office/drawing/2014/main" id="{AD276314-8DDA-D4A8-621C-603939BC361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794" y="1825625"/>
            <a:ext cx="650841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88066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DA4250-1B5A-F170-C94D-6B5118B67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Prompt Engineering</a:t>
            </a:r>
            <a:r>
              <a:rPr lang="ru-RU" dirty="0"/>
              <a:t> - хаки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A7220BB-A159-14E3-724C-63EFB8414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2272A"/>
                </a:solidFill>
                <a:effectLst/>
                <a:latin typeface="ui-monospace"/>
              </a:rPr>
              <a:t>Instruction-Following</a:t>
            </a:r>
            <a:r>
              <a:rPr lang="en-US" b="0" i="0" dirty="0">
                <a:solidFill>
                  <a:srgbClr val="22272A"/>
                </a:solidFill>
                <a:effectLst/>
                <a:latin typeface="ui-monospace"/>
              </a:rPr>
              <a:t>. </a:t>
            </a:r>
            <a:r>
              <a:rPr lang="ru-RU" b="0" i="0" dirty="0">
                <a:solidFill>
                  <a:srgbClr val="22272A"/>
                </a:solidFill>
                <a:effectLst/>
                <a:latin typeface="ui-monospace"/>
              </a:rPr>
              <a:t>Предоставление инструкции перед задачей.</a:t>
            </a:r>
            <a:endParaRPr lang="en-US" b="0" i="0" dirty="0">
              <a:solidFill>
                <a:srgbClr val="22272A"/>
              </a:solidFill>
              <a:effectLst/>
              <a:latin typeface="ui-monospac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22272A"/>
                </a:solidFill>
                <a:effectLst/>
                <a:latin typeface="ui-monospace"/>
              </a:rPr>
              <a:t>Chain-of-Thought</a:t>
            </a:r>
            <a:r>
              <a:rPr lang="en-US" b="0" i="0" dirty="0">
                <a:solidFill>
                  <a:srgbClr val="22272A"/>
                </a:solidFill>
                <a:effectLst/>
                <a:latin typeface="ui-monospace"/>
              </a:rPr>
              <a:t>. </a:t>
            </a:r>
            <a:r>
              <a:rPr lang="ru-RU" b="0" i="0" dirty="0">
                <a:solidFill>
                  <a:srgbClr val="22272A"/>
                </a:solidFill>
                <a:effectLst/>
                <a:latin typeface="ui-monospace"/>
              </a:rPr>
              <a:t>Разбиения мыслительного процесса на ряд промежуточных шагов.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2272A"/>
                </a:solidFill>
                <a:effectLst/>
                <a:latin typeface="ui-monospace"/>
              </a:rPr>
              <a:t>Impersonation</a:t>
            </a:r>
            <a:r>
              <a:rPr lang="en-US" b="0" i="0" dirty="0">
                <a:solidFill>
                  <a:srgbClr val="22272A"/>
                </a:solidFill>
                <a:effectLst/>
                <a:latin typeface="ui-monospace"/>
              </a:rPr>
              <a:t>. </a:t>
            </a:r>
            <a:r>
              <a:rPr lang="ru-RU" b="0" i="0" dirty="0">
                <a:solidFill>
                  <a:srgbClr val="22272A"/>
                </a:solidFill>
                <a:effectLst/>
                <a:latin typeface="ui-monospace"/>
              </a:rPr>
              <a:t>Попросить LLM выдавать себя за эксперта в предметной области при ответе на вопрос, специфичный для предметной области</a:t>
            </a:r>
            <a:r>
              <a:rPr lang="en-US" b="0" i="0" dirty="0">
                <a:solidFill>
                  <a:srgbClr val="22272A"/>
                </a:solidFill>
                <a:effectLst/>
                <a:latin typeface="ui-monospace"/>
              </a:rPr>
              <a:t>.</a:t>
            </a:r>
            <a:endParaRPr lang="ru-RU" b="0" i="0" dirty="0">
              <a:solidFill>
                <a:srgbClr val="22272A"/>
              </a:solidFill>
              <a:effectLst/>
              <a:latin typeface="ui-monospac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22272A"/>
                </a:solidFill>
                <a:effectLst/>
                <a:latin typeface="ui-monospace"/>
              </a:rPr>
              <a:t>Chaining</a:t>
            </a:r>
            <a:r>
              <a:rPr lang="en-US" dirty="0">
                <a:solidFill>
                  <a:srgbClr val="22272A"/>
                </a:solidFill>
                <a:latin typeface="ui-monospace"/>
              </a:rPr>
              <a:t>. </a:t>
            </a:r>
            <a:r>
              <a:rPr lang="ru-RU" dirty="0">
                <a:solidFill>
                  <a:srgbClr val="22272A"/>
                </a:solidFill>
                <a:latin typeface="ui-monospace"/>
              </a:rPr>
              <a:t>Разбить задачу на цепочку маленьких более понятных.</a:t>
            </a:r>
            <a:endParaRPr lang="en-US" b="0" i="0" dirty="0">
              <a:solidFill>
                <a:srgbClr val="22272A"/>
              </a:solidFill>
              <a:effectLst/>
              <a:latin typeface="ui-monospace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352456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DA4250-1B5A-F170-C94D-6B5118B67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 </a:t>
            </a:r>
            <a:r>
              <a:rPr lang="en-US" dirty="0"/>
              <a:t>ChatGPT </a:t>
            </a:r>
            <a:r>
              <a:rPr lang="ru-RU" dirty="0"/>
              <a:t>единым…</a:t>
            </a:r>
          </a:p>
        </p:txBody>
      </p:sp>
      <p:pic>
        <p:nvPicPr>
          <p:cNvPr id="13314" name="Picture 2" descr="Llama 2 vs OpenAI's ChatGPT: Which is Better?">
            <a:extLst>
              <a:ext uri="{FF2B5EF4-FFF2-40B4-BE49-F238E27FC236}">
                <a16:creationId xmlns:a16="http://schemas.microsoft.com/office/drawing/2014/main" id="{A530DB12-E86F-686A-B1E6-F6F998612EC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53331"/>
            <a:ext cx="9668200" cy="403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6" name="Picture 4" descr="LLM Economics: ChatGPT vs Open-Source | by Skanda Vivek | Towards Data  Science">
            <a:extLst>
              <a:ext uri="{FF2B5EF4-FFF2-40B4-BE49-F238E27FC236}">
                <a16:creationId xmlns:a16="http://schemas.microsoft.com/office/drawing/2014/main" id="{0F1E406A-4E91-2399-AE5A-BEABF6EE5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655" y="5286103"/>
            <a:ext cx="5012249" cy="1480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662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4" name="Picture 4" descr="It be like this now : r/datascience">
            <a:extLst>
              <a:ext uri="{FF2B5EF4-FFF2-40B4-BE49-F238E27FC236}">
                <a16:creationId xmlns:a16="http://schemas.microsoft.com/office/drawing/2014/main" id="{3DB80FBB-5811-9678-C392-868783D779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4721" y="392537"/>
            <a:ext cx="4862558" cy="607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09860B-C3E5-E93F-D331-A4D6F5BE2028}"/>
              </a:ext>
            </a:extLst>
          </p:cNvPr>
          <p:cNvSpPr txBox="1"/>
          <p:nvPr/>
        </p:nvSpPr>
        <p:spPr>
          <a:xfrm>
            <a:off x="4476206" y="369243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27721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539B22-5926-CFD5-BEB9-B8D920E8D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устроены </a:t>
            </a:r>
            <a:r>
              <a:rPr lang="en-US" dirty="0"/>
              <a:t>LLM </a:t>
            </a:r>
            <a:r>
              <a:rPr lang="ru-RU" dirty="0"/>
              <a:t>на самом деле?</a:t>
            </a:r>
          </a:p>
        </p:txBody>
      </p:sp>
      <p:pic>
        <p:nvPicPr>
          <p:cNvPr id="1026" name="Picture 2" descr="RLHF: Reinforcement Learning from Human Feedback">
            <a:extLst>
              <a:ext uri="{FF2B5EF4-FFF2-40B4-BE49-F238E27FC236}">
                <a16:creationId xmlns:a16="http://schemas.microsoft.com/office/drawing/2014/main" id="{D2E07A5D-E8D6-D0E1-0E15-C6A5D7345A2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9772" y="1642335"/>
            <a:ext cx="5732456" cy="4850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673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069B75-D018-F476-4B6F-A1AFF0656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может пойти не так?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F8F7AD-A98A-7336-CDEC-E7194AB537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Этичность и токсичность ответа </a:t>
            </a:r>
          </a:p>
          <a:p>
            <a:r>
              <a:rPr lang="ru-RU" dirty="0"/>
              <a:t>Защита интеллектуальной собственности компании</a:t>
            </a:r>
          </a:p>
          <a:p>
            <a:r>
              <a:rPr lang="ru-RU" dirty="0"/>
              <a:t>Утечки данных</a:t>
            </a:r>
          </a:p>
          <a:p>
            <a:r>
              <a:rPr lang="ru-RU" dirty="0"/>
              <a:t>Взлом через </a:t>
            </a:r>
            <a:r>
              <a:rPr lang="ru-RU" dirty="0" err="1"/>
              <a:t>JailBreak</a:t>
            </a:r>
            <a:endParaRPr lang="ru-RU" dirty="0"/>
          </a:p>
          <a:p>
            <a:r>
              <a:rPr lang="ru-RU" dirty="0"/>
              <a:t>Предубеждение в работе модели</a:t>
            </a:r>
          </a:p>
          <a:p>
            <a:r>
              <a:rPr lang="ru-RU" dirty="0"/>
              <a:t>Восстание машин</a:t>
            </a:r>
          </a:p>
        </p:txBody>
      </p:sp>
    </p:spTree>
    <p:extLst>
      <p:ext uri="{BB962C8B-B14F-4D97-AF65-F5344CB8AC3E}">
        <p14:creationId xmlns:p14="http://schemas.microsoft.com/office/powerpoint/2010/main" val="11395651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8F4673-FDA2-DC0A-0F08-BF778A93F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OWASP</a:t>
            </a:r>
            <a:endParaRPr lang="ru-RU" sz="4000" dirty="0"/>
          </a:p>
        </p:txBody>
      </p:sp>
      <p:pic>
        <p:nvPicPr>
          <p:cNvPr id="2050" name="Picture 2" descr="🕵 Что такое Топ-10 OWASP и какие уязвимости веб-приложений наиболее опасны?">
            <a:extLst>
              <a:ext uri="{FF2B5EF4-FFF2-40B4-BE49-F238E27FC236}">
                <a16:creationId xmlns:a16="http://schemas.microsoft.com/office/drawing/2014/main" id="{682220CE-7CE2-5F5E-E3CB-AFFA00F9562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7666" y="2351314"/>
            <a:ext cx="6356668" cy="3178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4611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E241DB-0ADA-EF6C-691F-DD7B88764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OWASP Top 10 for LLM Applications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A780ECF-177D-9BE8-0961-05B7DF809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LLM01: Prompt Injection</a:t>
            </a:r>
          </a:p>
          <a:p>
            <a:r>
              <a:rPr lang="en-US" dirty="0"/>
              <a:t>LLM02: Insecure Output Handling</a:t>
            </a:r>
          </a:p>
          <a:p>
            <a:r>
              <a:rPr lang="en-US" dirty="0"/>
              <a:t>LLM03: Training Data Poisoning</a:t>
            </a:r>
          </a:p>
          <a:p>
            <a:r>
              <a:rPr lang="en-US" dirty="0"/>
              <a:t>LLM04: Model Denial of Service</a:t>
            </a:r>
            <a:endParaRPr lang="ru-RU" dirty="0"/>
          </a:p>
          <a:p>
            <a:r>
              <a:rPr lang="en-US" dirty="0"/>
              <a:t>LLM05: Supply Chain Vulnerabilities</a:t>
            </a:r>
            <a:endParaRPr lang="ru-RU" dirty="0"/>
          </a:p>
          <a:p>
            <a:r>
              <a:rPr lang="en-US" dirty="0"/>
              <a:t>LLM06: Sensitive Information Disclosure</a:t>
            </a:r>
            <a:endParaRPr lang="ru-RU" dirty="0"/>
          </a:p>
          <a:p>
            <a:r>
              <a:rPr lang="en-US" dirty="0"/>
              <a:t>LLM07: Insecure Plugin Design</a:t>
            </a:r>
            <a:endParaRPr lang="ru-RU" dirty="0"/>
          </a:p>
          <a:p>
            <a:r>
              <a:rPr lang="en-US" dirty="0"/>
              <a:t>LLM08: Excessive Agency</a:t>
            </a:r>
            <a:endParaRPr lang="ru-RU" dirty="0"/>
          </a:p>
          <a:p>
            <a:r>
              <a:rPr lang="en-US" dirty="0"/>
              <a:t>LLM09: Overreliance</a:t>
            </a:r>
            <a:endParaRPr lang="ru-RU" dirty="0"/>
          </a:p>
          <a:p>
            <a:r>
              <a:rPr lang="en-US" dirty="0"/>
              <a:t>LLM10: Model Theft</a:t>
            </a:r>
          </a:p>
          <a:p>
            <a:endParaRPr lang="ru-RU" dirty="0"/>
          </a:p>
          <a:p>
            <a:endParaRPr lang="en-US" dirty="0"/>
          </a:p>
          <a:p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082591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15A0CC07-F7E8-3E59-65B4-959369E4E3F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548" y="129120"/>
            <a:ext cx="11732904" cy="6599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1061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394A43-D2A4-7C2B-8B4A-F87FE8D48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LLM01: Prompt Injection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584FDC-5A99-6542-C38A-983D5CBBA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Атакующий с помощью специально сформированного запроса</a:t>
            </a:r>
          </a:p>
          <a:p>
            <a:pPr marL="0" indent="0">
              <a:buNone/>
            </a:pPr>
            <a:r>
              <a:rPr lang="ru-RU" dirty="0"/>
              <a:t>заставляет LLM сделать некое действие, например:</a:t>
            </a:r>
          </a:p>
          <a:p>
            <a:r>
              <a:rPr lang="ru-RU" dirty="0"/>
              <a:t>Раскрыть чувствительную информацию</a:t>
            </a:r>
          </a:p>
          <a:p>
            <a:r>
              <a:rPr lang="ru-RU" dirty="0"/>
              <a:t>Совершить некорректное действие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Ничего не напоминает?</a:t>
            </a:r>
            <a:endParaRPr lang="en-US" dirty="0"/>
          </a:p>
        </p:txBody>
      </p:sp>
      <p:pic>
        <p:nvPicPr>
          <p:cNvPr id="4098" name="Picture 2" descr="How to Prevent Prompt Injections: An Incomplete Guide | Haystack">
            <a:extLst>
              <a:ext uri="{FF2B5EF4-FFF2-40B4-BE49-F238E27FC236}">
                <a16:creationId xmlns:a16="http://schemas.microsoft.com/office/drawing/2014/main" id="{FF2B60ED-200D-F7E2-7540-7200926AB8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9496" y="4667794"/>
            <a:ext cx="4592538" cy="2028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374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4BE531-9C65-5F20-9D0D-6DCEDBC34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LLM01: Prompt Injection</a:t>
            </a:r>
            <a:r>
              <a:rPr lang="ru-RU" dirty="0"/>
              <a:t> - защита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446680-D510-CDF1-4485-72881DA3E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Не давать </a:t>
            </a:r>
            <a:r>
              <a:rPr lang="en-US" dirty="0"/>
              <a:t>LLM </a:t>
            </a:r>
            <a:r>
              <a:rPr lang="ru-RU" dirty="0"/>
              <a:t>прав на изменения</a:t>
            </a:r>
          </a:p>
          <a:p>
            <a:r>
              <a:rPr lang="ru-RU" dirty="0"/>
              <a:t>Добавить человека в сценарии взаимодействия</a:t>
            </a:r>
          </a:p>
          <a:p>
            <a:r>
              <a:rPr lang="ru-RU" dirty="0"/>
              <a:t>Отделение ненадежного контента от промптов</a:t>
            </a:r>
          </a:p>
          <a:p>
            <a:r>
              <a:rPr lang="ru-RU" dirty="0"/>
              <a:t>Мониторинг входных/выходных данных</a:t>
            </a:r>
          </a:p>
        </p:txBody>
      </p:sp>
    </p:spTree>
    <p:extLst>
      <p:ext uri="{BB962C8B-B14F-4D97-AF65-F5344CB8AC3E}">
        <p14:creationId xmlns:p14="http://schemas.microsoft.com/office/powerpoint/2010/main" val="28688871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BD884C-9339-70F7-7C66-E69AF380C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LLM02: Insecure Output Handling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5582049-7C21-B5B2-2DD3-C6E126859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Атакующий реализует непредусмотренное поведение из-за недостаточной обработки исходящих от </a:t>
            </a:r>
            <a:r>
              <a:rPr lang="en-US" dirty="0"/>
              <a:t>LLM </a:t>
            </a:r>
            <a:r>
              <a:rPr lang="ru-RU" dirty="0"/>
              <a:t>данных к другим системам.</a:t>
            </a:r>
          </a:p>
          <a:p>
            <a:pPr marL="0" indent="0">
              <a:buNone/>
            </a:pPr>
            <a:r>
              <a:rPr lang="ru-RU" dirty="0"/>
              <a:t>Например, генерация и последующее выполнение вредоносного кода.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Защита:</a:t>
            </a:r>
          </a:p>
          <a:p>
            <a:r>
              <a:rPr lang="ru-RU" dirty="0"/>
              <a:t>Нулевое доверие к модели – проверяем ответы</a:t>
            </a:r>
          </a:p>
          <a:p>
            <a:r>
              <a:rPr lang="ru-RU" dirty="0"/>
              <a:t>Кодирование вывода модели</a:t>
            </a:r>
          </a:p>
          <a:p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7597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084C42-8E5E-C838-A732-99C30D41C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LLM03: Training Data Poisoning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CEF8A0-BCB4-A5A7-543E-91C990A3A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291354" cy="284216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Атакующий влияет на данные, используемые для обучения, или вмешивается в процессе </a:t>
            </a:r>
            <a:r>
              <a:rPr lang="ru-RU" dirty="0" err="1"/>
              <a:t>дообучения</a:t>
            </a:r>
            <a:r>
              <a:rPr lang="ru-RU" dirty="0"/>
              <a:t> для внесения уязвимостей, бэкдоров или предвзятости в итоговую LLM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Защита:</a:t>
            </a:r>
          </a:p>
          <a:p>
            <a:r>
              <a:rPr lang="ru-RU" dirty="0"/>
              <a:t>Верификация цепочки поставки данных в </a:t>
            </a:r>
            <a:r>
              <a:rPr lang="en-US" dirty="0"/>
              <a:t>LLM</a:t>
            </a:r>
          </a:p>
          <a:p>
            <a:r>
              <a:rPr lang="ru-RU" dirty="0"/>
              <a:t>Тестирование и мониторинг</a:t>
            </a:r>
          </a:p>
        </p:txBody>
      </p:sp>
      <p:pic>
        <p:nvPicPr>
          <p:cNvPr id="5122" name="Picture 2" descr="Data poisoning attacks during training phase affecting testing phase [17].  | Download Scientific Diagram">
            <a:extLst>
              <a:ext uri="{FF2B5EF4-FFF2-40B4-BE49-F238E27FC236}">
                <a16:creationId xmlns:a16="http://schemas.microsoft.com/office/drawing/2014/main" id="{EE661DF9-BB6F-DD60-45CB-B185580B6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4047" y="4383070"/>
            <a:ext cx="5781130" cy="2380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82165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DCF348-5CF3-1444-77A1-482777F8E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LLM04: Model Denial of Service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33626C-1AB1-ADEB-4AD7-840646967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Атакующий взаимодействует с моделью определенным способом, который приводит к крайне высокому потреблению ресурсов. Это ведет к снижению качества работы для него и других пользователей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Защита:</a:t>
            </a:r>
          </a:p>
          <a:p>
            <a:r>
              <a:rPr lang="ru-RU" dirty="0"/>
              <a:t>Валидация запросов</a:t>
            </a:r>
            <a:endParaRPr lang="en-US" dirty="0"/>
          </a:p>
          <a:p>
            <a:r>
              <a:rPr lang="ru-RU" dirty="0"/>
              <a:t>Мониторинг ресурсов</a:t>
            </a:r>
          </a:p>
          <a:p>
            <a:r>
              <a:rPr lang="ru-RU" dirty="0"/>
              <a:t>Ограничение на количество запросов к </a:t>
            </a:r>
            <a:r>
              <a:rPr lang="en-US" dirty="0"/>
              <a:t>API</a:t>
            </a:r>
          </a:p>
          <a:p>
            <a:r>
              <a:rPr lang="ru-RU" dirty="0"/>
              <a:t>Ограничение на выделение ресурсов для обработки запроса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16542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671C76-D8DB-8AD0-859D-F9FA376FC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Эволюция </a:t>
            </a:r>
            <a:r>
              <a:rPr lang="en-US" dirty="0"/>
              <a:t>NLP</a:t>
            </a:r>
            <a:endParaRPr lang="ru-RU" dirty="0"/>
          </a:p>
        </p:txBody>
      </p:sp>
      <p:pic>
        <p:nvPicPr>
          <p:cNvPr id="1026" name="Picture 2" descr="Natural Language Processing">
            <a:extLst>
              <a:ext uri="{FF2B5EF4-FFF2-40B4-BE49-F238E27FC236}">
                <a16:creationId xmlns:a16="http://schemas.microsoft.com/office/drawing/2014/main" id="{CCDAC3A0-8497-2640-14B9-14B79271497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166" y="1825625"/>
            <a:ext cx="772966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44796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B1504B-AE8F-05D8-C7EC-9AD3686D0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LLM05: Supply Chain Vulnerabilities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154248-3BA3-87FA-9BE0-350C15B51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Атакующий может повлиять на целостность используемых для обучения данных, самих моделей или платформ развертывания, а также компонент LLM-плагина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Защита:</a:t>
            </a:r>
          </a:p>
          <a:p>
            <a:r>
              <a:rPr lang="ru-RU" dirty="0"/>
              <a:t>Используем только доверенных поставщиков данных</a:t>
            </a:r>
          </a:p>
          <a:p>
            <a:r>
              <a:rPr lang="en-US" dirty="0" err="1"/>
              <a:t>Меры</a:t>
            </a:r>
            <a:r>
              <a:rPr lang="en-US" dirty="0"/>
              <a:t>, </a:t>
            </a:r>
            <a:r>
              <a:rPr lang="en-US" dirty="0" err="1"/>
              <a:t>описанные</a:t>
            </a:r>
            <a:r>
              <a:rPr lang="en-US" dirty="0"/>
              <a:t> в OWASP Top Ten's A06:2021 – Vulnerable and Outdated Components</a:t>
            </a: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610807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2FB097-CC0B-87C6-80B9-7690620D5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LLM06: Sensitive Information Disclosure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0B3BE3-DE63-C42A-A2E5-7B39B0C47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13268" cy="282475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/>
              <a:t>При использовании LLMA есть риск раскрытия чувствительной информации, проприетарных алгоритмов или любой другой конфиденциальной информации через вывод модели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b="1" dirty="0"/>
              <a:t>Защита</a:t>
            </a:r>
            <a:r>
              <a:rPr lang="ru-RU" dirty="0"/>
              <a:t>:</a:t>
            </a:r>
          </a:p>
          <a:p>
            <a:r>
              <a:rPr lang="ru-RU" dirty="0"/>
              <a:t>Контроль данных для обучения моделей</a:t>
            </a:r>
          </a:p>
          <a:p>
            <a:r>
              <a:rPr lang="ru-RU" dirty="0"/>
              <a:t>Детектирование и фильтрация запросов к модели, которые направлены на получение КИ</a:t>
            </a:r>
          </a:p>
          <a:p>
            <a:r>
              <a:rPr lang="ru-RU" dirty="0"/>
              <a:t>Принцип наименьших привилегий: не тренируйте модель на данных, доступных только высокоуровневым пользователям, если доступ к модели будет у низкоуровневых пользователей</a:t>
            </a:r>
          </a:p>
          <a:p>
            <a:pPr marL="457200" lvl="1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AE1E2BD-745C-7731-711E-BE3FB297BF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134"/>
          <a:stretch/>
        </p:blipFill>
        <p:spPr>
          <a:xfrm>
            <a:off x="1794862" y="4580708"/>
            <a:ext cx="8602275" cy="215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8711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8F51DF-7AF2-DD63-AC58-E0DC5D2A3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LLM07: Insecure Plugin Design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A1DB11-A1A5-C97F-94D1-5513E5F75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LLM-плагины – это расширения, которые вызываются моделью во время пользовательского взаимодействия с ней.</a:t>
            </a:r>
          </a:p>
          <a:p>
            <a:pPr marL="0" indent="0">
              <a:buNone/>
            </a:pPr>
            <a:r>
              <a:rPr lang="ru-RU" dirty="0"/>
              <a:t>Небезопасное проектирование подобных механизмов и невозможность контроля за выводом модели ведет к потенциальным уязвимостям при вызове плагинов: от кражи данных до удаленного исполнения исходного кода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b="1" dirty="0"/>
              <a:t>Защита</a:t>
            </a:r>
            <a:r>
              <a:rPr lang="ru-RU" dirty="0"/>
              <a:t>:</a:t>
            </a:r>
          </a:p>
          <a:p>
            <a:r>
              <a:rPr lang="ru-RU" dirty="0" err="1"/>
              <a:t>Параметризуем</a:t>
            </a:r>
            <a:r>
              <a:rPr lang="ru-RU" dirty="0"/>
              <a:t> все, что можно, или парсим и </a:t>
            </a:r>
            <a:r>
              <a:rPr lang="ru-RU" dirty="0" err="1"/>
              <a:t>валидируем</a:t>
            </a:r>
            <a:endParaRPr lang="ru-RU" dirty="0"/>
          </a:p>
          <a:p>
            <a:r>
              <a:rPr lang="ru-RU" dirty="0"/>
              <a:t>Ручное подтверждение критичных действий</a:t>
            </a:r>
          </a:p>
          <a:p>
            <a:r>
              <a:rPr lang="ru-RU" dirty="0"/>
              <a:t>Принцип наименьших привилегий</a:t>
            </a:r>
          </a:p>
        </p:txBody>
      </p:sp>
    </p:spTree>
    <p:extLst>
      <p:ext uri="{BB962C8B-B14F-4D97-AF65-F5344CB8AC3E}">
        <p14:creationId xmlns:p14="http://schemas.microsoft.com/office/powerpoint/2010/main" val="11205828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F57CDB-68D5-7994-6097-37F7A8121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LLM08: Excessive Agency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B77F68-34DA-F5AC-12DC-B93ED239DE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Чрезмерная функциональность – это уязвимость, которая делает возможным наступление разрушительных событий вследствие неожиданного или неясного вывода модели </a:t>
            </a:r>
          </a:p>
          <a:p>
            <a:pPr marL="0" indent="0">
              <a:buNone/>
            </a:pPr>
            <a:r>
              <a:rPr lang="ru-RU" dirty="0"/>
              <a:t>При этом данный вывод необязательно злонамеренный: он может быть связан с галлюцинацией, плохим качеством модели или слабо спроектированным запросом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b="1" dirty="0"/>
              <a:t>Защита</a:t>
            </a:r>
            <a:r>
              <a:rPr lang="ru-RU" dirty="0"/>
              <a:t>:</a:t>
            </a:r>
          </a:p>
          <a:p>
            <a:r>
              <a:rPr lang="ru-RU" dirty="0"/>
              <a:t>Принцип наименьших привилегий</a:t>
            </a:r>
          </a:p>
          <a:p>
            <a:r>
              <a:rPr lang="ru-RU" dirty="0"/>
              <a:t>Использование минимально необходимых плагинов</a:t>
            </a:r>
          </a:p>
          <a:p>
            <a:r>
              <a:rPr lang="ru-RU" dirty="0"/>
              <a:t>Ручное подтверждение критичных действий</a:t>
            </a:r>
          </a:p>
          <a:p>
            <a:r>
              <a:rPr lang="ru-RU" dirty="0"/>
              <a:t>Логирование, мониторинг, лимитирование запросов</a:t>
            </a:r>
          </a:p>
        </p:txBody>
      </p:sp>
    </p:spTree>
    <p:extLst>
      <p:ext uri="{BB962C8B-B14F-4D97-AF65-F5344CB8AC3E}">
        <p14:creationId xmlns:p14="http://schemas.microsoft.com/office/powerpoint/2010/main" val="11595017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4DA016-3692-0811-92E0-B9FE6E5EA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LLM09: Overreliance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F41F00-FC31-6343-DBF7-EF7BB292E7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Излишнее доверие возникает, когда системы или люди чрезмерно полагаются на принятие решений с помощью моделей. </a:t>
            </a:r>
          </a:p>
          <a:p>
            <a:pPr marL="0" indent="0">
              <a:buNone/>
            </a:pPr>
            <a:r>
              <a:rPr lang="ru-RU" dirty="0"/>
              <a:t>Ключевые риски для данного пункта – это дезинформация, недопонимание, юридические последствия или репутационный ущерб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b="1" dirty="0"/>
              <a:t>Защита</a:t>
            </a:r>
            <a:r>
              <a:rPr lang="ru-RU" dirty="0"/>
              <a:t>:</a:t>
            </a:r>
          </a:p>
          <a:p>
            <a:r>
              <a:rPr lang="ru-RU" dirty="0"/>
              <a:t>Мониторинг и анализ вывода </a:t>
            </a:r>
            <a:r>
              <a:rPr lang="en-US" dirty="0"/>
              <a:t>LLM</a:t>
            </a:r>
            <a:endParaRPr lang="ru-RU" dirty="0"/>
          </a:p>
          <a:p>
            <a:r>
              <a:rPr lang="ru-RU" dirty="0"/>
              <a:t>Декомпозиция сложных задач</a:t>
            </a:r>
          </a:p>
          <a:p>
            <a:r>
              <a:rPr lang="ru-RU" dirty="0" err="1"/>
              <a:t>Дообучение</a:t>
            </a:r>
            <a:r>
              <a:rPr lang="ru-RU" dirty="0"/>
              <a:t> модели</a:t>
            </a:r>
          </a:p>
          <a:p>
            <a:r>
              <a:rPr lang="ru-RU" dirty="0"/>
              <a:t>Донесение рисков использования до клиентов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90426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480475-C885-1033-C117-5FB2EC026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LLM10: Model Theft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4264B71-DCE8-A988-FE7E-6086CF4B9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Эта специфическая угроза существует в тех случаях, когда модель является значимой интеллектуальной собственностью и появляется возможность ее: </a:t>
            </a:r>
          </a:p>
          <a:p>
            <a:r>
              <a:rPr lang="ru-RU" dirty="0"/>
              <a:t>компрометации </a:t>
            </a:r>
          </a:p>
          <a:p>
            <a:r>
              <a:rPr lang="ru-RU" dirty="0"/>
              <a:t>физической кражи </a:t>
            </a:r>
          </a:p>
          <a:p>
            <a:r>
              <a:rPr lang="ru-RU" dirty="0"/>
              <a:t>кражи параметров, которые позволят создать ее функционального двойника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b="1" dirty="0"/>
              <a:t>Защита</a:t>
            </a:r>
            <a:r>
              <a:rPr lang="ru-RU" dirty="0"/>
              <a:t>:</a:t>
            </a:r>
          </a:p>
          <a:p>
            <a:r>
              <a:rPr lang="ru-RU" dirty="0"/>
              <a:t>Аутентификация до репозиториев и </a:t>
            </a:r>
            <a:r>
              <a:rPr lang="ru-RU" dirty="0" err="1"/>
              <a:t>Dev</a:t>
            </a:r>
            <a:r>
              <a:rPr lang="ru-RU" dirty="0"/>
              <a:t>-сред LLM </a:t>
            </a:r>
          </a:p>
          <a:p>
            <a:r>
              <a:rPr lang="ru-RU" dirty="0"/>
              <a:t>Ограничение доступа между LLM и неиспользуемыми ресурсами и сетями</a:t>
            </a:r>
          </a:p>
          <a:p>
            <a:r>
              <a:rPr lang="ru-RU" dirty="0"/>
              <a:t>Регулярный мониторинг и аудит логов доступа модели</a:t>
            </a:r>
          </a:p>
          <a:p>
            <a:r>
              <a:rPr lang="ru-RU" dirty="0"/>
              <a:t>Ограничение числа запросов к LLM</a:t>
            </a:r>
          </a:p>
        </p:txBody>
      </p:sp>
    </p:spTree>
    <p:extLst>
      <p:ext uri="{BB962C8B-B14F-4D97-AF65-F5344CB8AC3E}">
        <p14:creationId xmlns:p14="http://schemas.microsoft.com/office/powerpoint/2010/main" val="1602410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B7C4D-2A9A-FE7E-00C3-27B957B54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Классический </a:t>
            </a:r>
            <a:r>
              <a:rPr lang="en-US" dirty="0"/>
              <a:t>ML vs </a:t>
            </a:r>
            <a:r>
              <a:rPr lang="ru-RU" dirty="0"/>
              <a:t>Трансформеры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4098" name="Picture 2" descr="Chapter 6 Introduction: Transfer Learning for NLP | Modern Approaches in Natural  Language Processing">
            <a:extLst>
              <a:ext uri="{FF2B5EF4-FFF2-40B4-BE49-F238E27FC236}">
                <a16:creationId xmlns:a16="http://schemas.microsoft.com/office/drawing/2014/main" id="{9D2D62A0-58AD-FF76-6160-6593317D54F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0115" y="2275214"/>
            <a:ext cx="6111770" cy="3452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9265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FB3DA5-DA28-98D1-2CD3-4094A5722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Attention!</a:t>
            </a:r>
            <a:endParaRPr lang="ru-RU" dirty="0"/>
          </a:p>
        </p:txBody>
      </p:sp>
      <p:pic>
        <p:nvPicPr>
          <p:cNvPr id="9218" name="Picture 2" descr="The Illustrated Transformer – Jay Alammar – Visualizing machine learning  one concept at a time.">
            <a:extLst>
              <a:ext uri="{FF2B5EF4-FFF2-40B4-BE49-F238E27FC236}">
                <a16:creationId xmlns:a16="http://schemas.microsoft.com/office/drawing/2014/main" id="{504022BC-DE33-C408-230E-E9ECC3CA46F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336" y="1886335"/>
            <a:ext cx="4162425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Neural machine translation with a Transformer and Keras | Text | TensorFlow">
            <a:extLst>
              <a:ext uri="{FF2B5EF4-FFF2-40B4-BE49-F238E27FC236}">
                <a16:creationId xmlns:a16="http://schemas.microsoft.com/office/drawing/2014/main" id="{8FCBF02B-014C-BE23-354A-A82C2F06FA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6126" y="1471656"/>
            <a:ext cx="3308775" cy="4763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7569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B7C4D-2A9A-FE7E-00C3-27B957B54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Language Modeling – </a:t>
            </a:r>
            <a:r>
              <a:rPr lang="ru-RU" sz="4000" dirty="0"/>
              <a:t>Языковое моделирование</a:t>
            </a:r>
          </a:p>
        </p:txBody>
      </p:sp>
      <p:pic>
        <p:nvPicPr>
          <p:cNvPr id="3076" name="Picture 4" descr="The basics of Language Modeling. Notes from CS224n lesson 6 and 7. | by  Antonio Lopardo | Medium">
            <a:extLst>
              <a:ext uri="{FF2B5EF4-FFF2-40B4-BE49-F238E27FC236}">
                <a16:creationId xmlns:a16="http://schemas.microsoft.com/office/drawing/2014/main" id="{F6199BD6-F049-D516-686D-E082BACE78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25" y="2198951"/>
            <a:ext cx="5911795" cy="1685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Neural Language Models Explained – Ofir Press">
            <a:extLst>
              <a:ext uri="{FF2B5EF4-FFF2-40B4-BE49-F238E27FC236}">
                <a16:creationId xmlns:a16="http://schemas.microsoft.com/office/drawing/2014/main" id="{200442EE-8FEE-1D6E-B96C-0EF01D63C1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00" y="4665209"/>
            <a:ext cx="5143500" cy="153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5265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67A208-1F1B-E69C-4F71-6870E4544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Эволюция трансформеров</a:t>
            </a:r>
          </a:p>
        </p:txBody>
      </p:sp>
      <p:pic>
        <p:nvPicPr>
          <p:cNvPr id="2050" name="Picture 2" descr="Transformer models: an introduction and catalog — 2023 Edition - AI,  software, tech, and people. Not in that order. By X">
            <a:extLst>
              <a:ext uri="{FF2B5EF4-FFF2-40B4-BE49-F238E27FC236}">
                <a16:creationId xmlns:a16="http://schemas.microsoft.com/office/drawing/2014/main" id="{8C67E0BC-3332-3FF4-AC9C-6F7E76665B6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8050" y="1825625"/>
            <a:ext cx="897589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AD34D9-9003-869D-E6F3-93CD410FEDE1}"/>
              </a:ext>
            </a:extLst>
          </p:cNvPr>
          <p:cNvSpPr txBox="1"/>
          <p:nvPr/>
        </p:nvSpPr>
        <p:spPr>
          <a:xfrm>
            <a:off x="1608050" y="6308209"/>
            <a:ext cx="2214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Вопрос: Где тут </a:t>
            </a:r>
            <a:r>
              <a:rPr lang="en-US" dirty="0"/>
              <a:t>LLM?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48725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B7C4D-2A9A-FE7E-00C3-27B957B54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Размеры </a:t>
            </a:r>
            <a:r>
              <a:rPr lang="en-US" dirty="0"/>
              <a:t>LLM</a:t>
            </a:r>
            <a:endParaRPr lang="ru-RU" dirty="0"/>
          </a:p>
        </p:txBody>
      </p:sp>
      <p:pic>
        <p:nvPicPr>
          <p:cNvPr id="9" name="Объект 8">
            <a:extLst>
              <a:ext uri="{FF2B5EF4-FFF2-40B4-BE49-F238E27FC236}">
                <a16:creationId xmlns:a16="http://schemas.microsoft.com/office/drawing/2014/main" id="{F6513565-5E44-478D-5EA1-904A22FE50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826591" y="1825625"/>
            <a:ext cx="853881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9152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9B7C4D-2A9A-FE7E-00C3-27B957B54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Больше == лучше?</a:t>
            </a:r>
          </a:p>
        </p:txBody>
      </p:sp>
      <p:pic>
        <p:nvPicPr>
          <p:cNvPr id="8194" name="Picture 2" descr="The Highlighted Road Map of GPT Evolution: From the early inception of... |  Download Scientific Diagram">
            <a:extLst>
              <a:ext uri="{FF2B5EF4-FFF2-40B4-BE49-F238E27FC236}">
                <a16:creationId xmlns:a16="http://schemas.microsoft.com/office/drawing/2014/main" id="{3B27918D-3070-7C77-F56E-84BC93F62C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162" y="1825625"/>
            <a:ext cx="756367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70384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795</Words>
  <Application>Microsoft Office PowerPoint</Application>
  <PresentationFormat>Широкоэкранный</PresentationFormat>
  <Paragraphs>141</Paragraphs>
  <Slides>35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35</vt:i4>
      </vt:variant>
    </vt:vector>
  </HeadingPairs>
  <TitlesOfParts>
    <vt:vector size="40" baseType="lpstr">
      <vt:lpstr>Arial</vt:lpstr>
      <vt:lpstr>Calibri</vt:lpstr>
      <vt:lpstr>Calibri Light</vt:lpstr>
      <vt:lpstr>ui-monospace</vt:lpstr>
      <vt:lpstr>Тема Office</vt:lpstr>
      <vt:lpstr>Программные инструменты анализа данных в задачах ИБ</vt:lpstr>
      <vt:lpstr>Презентация PowerPoint</vt:lpstr>
      <vt:lpstr>Эволюция NLP</vt:lpstr>
      <vt:lpstr>Классический ML vs Трансформеры </vt:lpstr>
      <vt:lpstr>Attention!</vt:lpstr>
      <vt:lpstr>Language Modeling – Языковое моделирование</vt:lpstr>
      <vt:lpstr>Эволюция трансформеров</vt:lpstr>
      <vt:lpstr>Размеры LLM</vt:lpstr>
      <vt:lpstr>Больше == лучше?</vt:lpstr>
      <vt:lpstr>Больше == лучше? Да, но нет</vt:lpstr>
      <vt:lpstr>GPT-2</vt:lpstr>
      <vt:lpstr>GPT-3 Few-Shot Learning</vt:lpstr>
      <vt:lpstr>Zero-Shot vs Few-Shot</vt:lpstr>
      <vt:lpstr>Эмерджентность: количество =&gt; качество</vt:lpstr>
      <vt:lpstr>Презентация PowerPoint</vt:lpstr>
      <vt:lpstr>Сценарии применения ChatGPT</vt:lpstr>
      <vt:lpstr>Prompt Engineering</vt:lpstr>
      <vt:lpstr>Prompt Engineering - хаки</vt:lpstr>
      <vt:lpstr>Не ChatGPT единым…</vt:lpstr>
      <vt:lpstr>Как устроены LLM на самом деле?</vt:lpstr>
      <vt:lpstr>Что может пойти не так?</vt:lpstr>
      <vt:lpstr>OWASP</vt:lpstr>
      <vt:lpstr>OWASP Top 10 for LLM Applications</vt:lpstr>
      <vt:lpstr>Презентация PowerPoint</vt:lpstr>
      <vt:lpstr>LLM01: Prompt Injection</vt:lpstr>
      <vt:lpstr>LLM01: Prompt Injection - защита</vt:lpstr>
      <vt:lpstr>LLM02: Insecure Output Handling</vt:lpstr>
      <vt:lpstr>LLM03: Training Data Poisoning</vt:lpstr>
      <vt:lpstr>LLM04: Model Denial of Service </vt:lpstr>
      <vt:lpstr>LLM05: Supply Chain Vulnerabilities</vt:lpstr>
      <vt:lpstr>LLM06: Sensitive Information Disclosure</vt:lpstr>
      <vt:lpstr>LLM07: Insecure Plugin Design</vt:lpstr>
      <vt:lpstr>LLM08: Excessive Agency</vt:lpstr>
      <vt:lpstr>LLM09: Overreliance</vt:lpstr>
      <vt:lpstr>LLM10: Model Theft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Кристина Желтова</dc:creator>
  <cp:lastModifiedBy>Кристина Желтова</cp:lastModifiedBy>
  <cp:revision>28</cp:revision>
  <dcterms:created xsi:type="dcterms:W3CDTF">2023-12-06T20:15:28Z</dcterms:created>
  <dcterms:modified xsi:type="dcterms:W3CDTF">2024-02-26T14:52:28Z</dcterms:modified>
</cp:coreProperties>
</file>

<file path=docProps/thumbnail.jpeg>
</file>